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9" r:id="rId5"/>
    <p:sldId id="267" r:id="rId6"/>
    <p:sldId id="268" r:id="rId7"/>
    <p:sldId id="264" r:id="rId8"/>
    <p:sldId id="280" r:id="rId9"/>
    <p:sldId id="258" r:id="rId10"/>
    <p:sldId id="277" r:id="rId11"/>
    <p:sldId id="279" r:id="rId12"/>
    <p:sldId id="278" r:id="rId1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>
      <p:cViewPr>
        <p:scale>
          <a:sx n="76" d="100"/>
          <a:sy n="76" d="100"/>
        </p:scale>
        <p:origin x="-112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23B6BA4-9083-49D4-8394-B465AD443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National Electronics </a:t>
            </a:r>
            <a:r>
              <a:rPr lang="en-US" dirty="0" err="1" smtClean="0"/>
              <a:t>Musuem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1589088" y="2592388"/>
            <a:ext cx="7554912" cy="4265612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1589088" y="0"/>
            <a:ext cx="7554912" cy="27019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1589088" cy="685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61" name="Picture 13" descr="Earth From Low Orbit"/>
          <p:cNvPicPr>
            <a:picLocks noChangeAspect="1" noChangeArrowheads="1"/>
          </p:cNvPicPr>
          <p:nvPr/>
        </p:nvPicPr>
        <p:blipFill>
          <a:blip r:embed="rId2"/>
          <a:srcRect r="2513" b="10931"/>
          <a:stretch>
            <a:fillRect/>
          </a:stretch>
        </p:blipFill>
        <p:spPr bwMode="auto">
          <a:xfrm>
            <a:off x="1579563" y="3660775"/>
            <a:ext cx="4702175" cy="3197225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674813" y="2889250"/>
            <a:ext cx="5676900" cy="1003300"/>
          </a:xfrm>
          <a:noFill/>
          <a:ln/>
        </p:spPr>
        <p:txBody>
          <a:bodyPr/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1900">
                <a:solidFill>
                  <a:schemeClr val="bg1"/>
                </a:solidFill>
              </a:rPr>
              <a:t>A project of the Society of Satellite Professionals International and allied organizations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674813" y="852488"/>
            <a:ext cx="5316537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CCECFF"/>
                </a:solidFill>
                <a:latin typeface="Franklin Gothic Demi" pitchFamily="34" charset="0"/>
              </a:rPr>
              <a:t>Satellite Hall of Fame and Museum</a:t>
            </a:r>
          </a:p>
        </p:txBody>
      </p:sp>
      <p:pic>
        <p:nvPicPr>
          <p:cNvPr id="2073" name="Picture 25" descr="VSAT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0275" y="2700338"/>
            <a:ext cx="1863725" cy="1236662"/>
          </a:xfrm>
          <a:prstGeom prst="rect">
            <a:avLst/>
          </a:prstGeom>
          <a:noFill/>
        </p:spPr>
      </p:pic>
      <p:pic>
        <p:nvPicPr>
          <p:cNvPr id="2078" name="Picture 30" descr="Ariane5 Liftoff Small"/>
          <p:cNvPicPr>
            <a:picLocks noChangeAspect="1" noChangeArrowheads="1"/>
          </p:cNvPicPr>
          <p:nvPr/>
        </p:nvPicPr>
        <p:blipFill>
          <a:blip r:embed="rId4"/>
          <a:srcRect b="4594"/>
          <a:stretch>
            <a:fillRect/>
          </a:stretch>
        </p:blipFill>
        <p:spPr bwMode="auto">
          <a:xfrm>
            <a:off x="7283450" y="0"/>
            <a:ext cx="1860550" cy="2692400"/>
          </a:xfrm>
          <a:prstGeom prst="rect">
            <a:avLst/>
          </a:prstGeom>
          <a:noFill/>
          <a:effectLst/>
        </p:spPr>
      </p:pic>
      <p:pic>
        <p:nvPicPr>
          <p:cNvPr id="2064" name="Picture 16" descr="SES Astra sat_beam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 b="12692"/>
          <a:stretch>
            <a:fillRect/>
          </a:stretch>
        </p:blipFill>
        <p:spPr bwMode="auto">
          <a:xfrm>
            <a:off x="7281863" y="3925888"/>
            <a:ext cx="1862137" cy="2946400"/>
          </a:xfrm>
          <a:prstGeom prst="rect">
            <a:avLst/>
          </a:prstGeom>
          <a:noFill/>
          <a:effectLst/>
        </p:spPr>
      </p:pic>
      <p:pic>
        <p:nvPicPr>
          <p:cNvPr id="2076" name="Picture 28" descr="SSPI_color300dp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763" y="2754313"/>
            <a:ext cx="1289050" cy="908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Floor Plan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4953000" cy="241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9038"/>
            <a:ext cx="7584081" cy="369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5029200" y="4724400"/>
            <a:ext cx="381000" cy="3810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5257800"/>
            <a:ext cx="293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Exhibit Donations: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2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Budget and Fund 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10200"/>
          </a:xfrm>
        </p:spPr>
        <p:txBody>
          <a:bodyPr>
            <a:normAutofit/>
          </a:bodyPr>
          <a:lstStyle/>
          <a:p>
            <a:pPr>
              <a:tabLst>
                <a:tab pos="5948363" algn="l"/>
              </a:tabLst>
            </a:pPr>
            <a:r>
              <a:rPr lang="en-US" sz="2400" dirty="0" smtClean="0"/>
              <a:t>Exhibit Design, Construction, &amp; Insulation 	$350,000</a:t>
            </a:r>
          </a:p>
          <a:p>
            <a:pPr>
              <a:tabLst>
                <a:tab pos="5948363" algn="l"/>
              </a:tabLst>
            </a:pPr>
            <a:r>
              <a:rPr lang="en-US" sz="2400" dirty="0" smtClean="0"/>
              <a:t>Educational Materials	$25,000</a:t>
            </a:r>
          </a:p>
          <a:p>
            <a:pPr>
              <a:tabLst>
                <a:tab pos="5948363" algn="l"/>
              </a:tabLst>
            </a:pPr>
            <a:r>
              <a:rPr lang="en-US" sz="2400" dirty="0" smtClean="0"/>
              <a:t>Community Outreach and website	$25,000</a:t>
            </a:r>
          </a:p>
          <a:p>
            <a:pPr>
              <a:tabLst>
                <a:tab pos="5948363" algn="l"/>
              </a:tabLst>
            </a:pPr>
            <a:r>
              <a:rPr lang="en-US" sz="2400" dirty="0" smtClean="0"/>
              <a:t>Maintenance	$25,000</a:t>
            </a:r>
          </a:p>
          <a:p>
            <a:pPr>
              <a:tabLst>
                <a:tab pos="5948363" algn="l"/>
              </a:tabLst>
            </a:pPr>
            <a:r>
              <a:rPr lang="en-US" sz="2400" dirty="0" smtClean="0"/>
              <a:t>Stewardship	$75,000</a:t>
            </a:r>
          </a:p>
          <a:p>
            <a:pPr>
              <a:tabLst>
                <a:tab pos="5948363" algn="l"/>
              </a:tabLst>
            </a:pPr>
            <a:endParaRPr lang="en-US" sz="2400" dirty="0"/>
          </a:p>
          <a:p>
            <a:pPr marL="0" indent="0">
              <a:buNone/>
              <a:tabLst>
                <a:tab pos="4119563" algn="l"/>
                <a:tab pos="5948363" algn="l"/>
              </a:tabLst>
            </a:pPr>
            <a:r>
              <a:rPr lang="en-US" sz="2400" dirty="0" smtClean="0"/>
              <a:t>	</a:t>
            </a:r>
            <a:r>
              <a:rPr lang="en-US" sz="2800" dirty="0" smtClean="0"/>
              <a:t>Total:	$500,000</a:t>
            </a:r>
            <a:endParaRPr lang="en-US" sz="2800" dirty="0"/>
          </a:p>
          <a:p>
            <a:pPr marL="0" indent="0">
              <a:buNone/>
              <a:tabLst>
                <a:tab pos="4119563" algn="l"/>
                <a:tab pos="5948363" algn="l"/>
              </a:tabLst>
            </a:pPr>
            <a:r>
              <a:rPr lang="en-US" sz="2800" dirty="0" smtClean="0"/>
              <a:t>NOTE:  $400K raised ($200K from State of Maryland)</a:t>
            </a:r>
          </a:p>
          <a:p>
            <a:pPr marL="0" indent="0">
              <a:buNone/>
              <a:tabLst>
                <a:tab pos="4119563" algn="l"/>
                <a:tab pos="5948363" algn="l"/>
              </a:tabLst>
            </a:pPr>
            <a:r>
              <a:rPr lang="en-US" sz="2800" b="1" dirty="0" smtClean="0"/>
              <a:t>Task Force of Denis Curtin, Ellen Hoff, Ramesh Gupta, Scott Chase, Maury </a:t>
            </a:r>
            <a:r>
              <a:rPr lang="en-US" sz="2800" b="1" dirty="0" err="1" smtClean="0"/>
              <a:t>Mechanick</a:t>
            </a:r>
            <a:r>
              <a:rPr lang="en-US" sz="2800" b="1" dirty="0" smtClean="0"/>
              <a:t>, Ed Martin (Deceased). Ruth Pritchard Kelly, and Joe </a:t>
            </a:r>
            <a:r>
              <a:rPr lang="en-US" sz="2800" b="1" dirty="0" err="1" smtClean="0"/>
              <a:t>Pelton</a:t>
            </a:r>
            <a:r>
              <a:rPr lang="en-US" sz="2800" b="1" dirty="0" smtClean="0"/>
              <a:t> (Chair)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7903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tabLst>
                <a:tab pos="3205163" algn="l"/>
              </a:tabLst>
            </a:pPr>
            <a:r>
              <a:rPr lang="en-US" dirty="0" smtClean="0"/>
              <a:t>- Entire exhibition </a:t>
            </a:r>
            <a:r>
              <a:rPr lang="en-US" dirty="0"/>
              <a:t>g</a:t>
            </a:r>
            <a:r>
              <a:rPr lang="en-US" dirty="0" smtClean="0"/>
              <a:t>allery</a:t>
            </a:r>
            <a:endParaRPr lang="en-US" dirty="0"/>
          </a:p>
          <a:p>
            <a:pPr>
              <a:buNone/>
              <a:tabLst>
                <a:tab pos="3205163" algn="l"/>
              </a:tabLst>
            </a:pPr>
            <a:r>
              <a:rPr lang="en-US" dirty="0" smtClean="0"/>
              <a:t>- An exhibit quadrant</a:t>
            </a:r>
            <a:endParaRPr lang="en-US" dirty="0"/>
          </a:p>
          <a:p>
            <a:pPr>
              <a:buNone/>
              <a:tabLst>
                <a:tab pos="3205163" algn="l"/>
              </a:tabLst>
            </a:pPr>
            <a:r>
              <a:rPr lang="en-US" dirty="0" smtClean="0"/>
              <a:t>- Exhibit hub</a:t>
            </a:r>
            <a:endParaRPr lang="en-US" dirty="0"/>
          </a:p>
          <a:p>
            <a:pPr>
              <a:buNone/>
              <a:tabLst>
                <a:tab pos="3205163" algn="l"/>
              </a:tabLst>
            </a:pPr>
            <a:r>
              <a:rPr lang="en-US" dirty="0" smtClean="0"/>
              <a:t>- Entry to exhibition</a:t>
            </a:r>
            <a:endParaRPr lang="en-US" dirty="0"/>
          </a:p>
          <a:p>
            <a:pPr>
              <a:buFontTx/>
              <a:buChar char="-"/>
              <a:tabLst>
                <a:tab pos="3205163" algn="l"/>
              </a:tabLst>
            </a:pPr>
            <a:r>
              <a:rPr lang="en-US" dirty="0" smtClean="0"/>
              <a:t>Single display</a:t>
            </a:r>
          </a:p>
          <a:p>
            <a:pPr>
              <a:buFontTx/>
              <a:buChar char="-"/>
              <a:tabLst>
                <a:tab pos="3205163" algn="l"/>
              </a:tabLst>
            </a:pPr>
            <a:r>
              <a:rPr lang="en-US" dirty="0" smtClean="0"/>
              <a:t>10’ x 30’ Exterior Sign Announcing Exhibit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6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Satellite Gallery </a:t>
            </a:r>
            <a:br>
              <a:rPr lang="en-US" sz="3600" dirty="0" smtClean="0"/>
            </a:br>
            <a:r>
              <a:rPr lang="en-US" sz="3600" dirty="0" smtClean="0"/>
              <a:t>at the National Electronics Museum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5410200"/>
          </a:xfrm>
        </p:spPr>
        <p:txBody>
          <a:bodyPr>
            <a:normAutofit fontScale="40000" lnSpcReduction="20000"/>
          </a:bodyPr>
          <a:lstStyle/>
          <a:p>
            <a:r>
              <a:rPr lang="en-US" sz="4900" dirty="0" smtClean="0"/>
              <a:t>A Project of the </a:t>
            </a:r>
          </a:p>
          <a:p>
            <a:r>
              <a:rPr lang="en-US" sz="4900" dirty="0" smtClean="0"/>
              <a:t>Society of Satellite Professionals International (SSPI) in partnership with</a:t>
            </a:r>
          </a:p>
          <a:p>
            <a:r>
              <a:rPr lang="en-US" sz="4900" dirty="0" err="1" smtClean="0"/>
              <a:t>Ariane</a:t>
            </a:r>
            <a:r>
              <a:rPr lang="en-US" sz="4900" dirty="0" smtClean="0"/>
              <a:t> Space</a:t>
            </a:r>
          </a:p>
          <a:p>
            <a:r>
              <a:rPr lang="en-US" sz="4900" dirty="0" smtClean="0"/>
              <a:t>Global </a:t>
            </a:r>
            <a:r>
              <a:rPr lang="en-US" sz="4900" dirty="0" err="1" smtClean="0"/>
              <a:t>Satcom</a:t>
            </a:r>
            <a:r>
              <a:rPr lang="en-US" sz="4900" dirty="0" smtClean="0"/>
              <a:t> Inc.</a:t>
            </a:r>
          </a:p>
          <a:p>
            <a:r>
              <a:rPr lang="en-US" sz="4900" dirty="0" smtClean="0"/>
              <a:t>Hughes Network Systems/</a:t>
            </a:r>
            <a:r>
              <a:rPr lang="en-US" sz="4900" dirty="0" err="1" smtClean="0"/>
              <a:t>Echostar</a:t>
            </a:r>
            <a:endParaRPr lang="en-US" sz="4900" dirty="0" smtClean="0"/>
          </a:p>
          <a:p>
            <a:r>
              <a:rPr lang="en-US" sz="4900" dirty="0" smtClean="0"/>
              <a:t>Intelsat &amp; Inmarsat &amp; IEEE</a:t>
            </a:r>
          </a:p>
          <a:p>
            <a:r>
              <a:rPr lang="en-US" sz="4900" dirty="0" smtClean="0"/>
              <a:t>International Launch Services</a:t>
            </a:r>
          </a:p>
          <a:p>
            <a:r>
              <a:rPr lang="en-US" sz="4900" dirty="0" smtClean="0"/>
              <a:t>Lockheed Martin &amp; Boeing (Pending) &amp; SES (Pending)</a:t>
            </a:r>
          </a:p>
          <a:p>
            <a:r>
              <a:rPr lang="en-US" sz="4900" dirty="0" smtClean="0"/>
              <a:t>*******</a:t>
            </a:r>
          </a:p>
          <a:p>
            <a:r>
              <a:rPr lang="en-US" sz="4900" dirty="0" smtClean="0"/>
              <a:t>Arthur C. Clarke Foundation</a:t>
            </a:r>
          </a:p>
          <a:p>
            <a:r>
              <a:rPr lang="en-US" sz="4900" dirty="0" smtClean="0"/>
              <a:t>Comsat Alumni and Retirees Association (COMARA)</a:t>
            </a:r>
          </a:p>
          <a:p>
            <a:r>
              <a:rPr lang="en-US" sz="4900" dirty="0" smtClean="0"/>
              <a:t>Intelsat Retirees </a:t>
            </a:r>
            <a:r>
              <a:rPr lang="en-US" sz="4900" dirty="0" smtClean="0"/>
              <a:t>and Alumni Association </a:t>
            </a:r>
            <a:r>
              <a:rPr lang="en-US" sz="4900" dirty="0" smtClean="0"/>
              <a:t>(</a:t>
            </a:r>
            <a:r>
              <a:rPr lang="en-US" sz="4900" dirty="0" smtClean="0"/>
              <a:t>IRAA)</a:t>
            </a:r>
            <a:endParaRPr lang="en-US" sz="4900" dirty="0" smtClean="0"/>
          </a:p>
          <a:p>
            <a:r>
              <a:rPr lang="en-US" sz="4900" dirty="0" smtClean="0"/>
              <a:t>Satellite Interference Reduction Group</a:t>
            </a:r>
          </a:p>
          <a:p>
            <a:r>
              <a:rPr lang="en-US" sz="4900" dirty="0" smtClean="0"/>
              <a:t>********</a:t>
            </a:r>
          </a:p>
          <a:p>
            <a:r>
              <a:rPr lang="en-US" sz="4900" dirty="0" smtClean="0"/>
              <a:t>The State of Maryland</a:t>
            </a:r>
          </a:p>
          <a:p>
            <a:r>
              <a:rPr lang="en-US" sz="4900" dirty="0" smtClean="0"/>
              <a:t>Smithsonian National Air and Space Museum</a:t>
            </a:r>
          </a:p>
          <a:p>
            <a:r>
              <a:rPr lang="en-US" sz="4900" dirty="0" smtClean="0"/>
              <a:t>Trust funds of John Puente, Maryann Elliott, David Lee,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96200" cy="990599"/>
          </a:xfrm>
        </p:spPr>
        <p:txBody>
          <a:bodyPr/>
          <a:lstStyle/>
          <a:p>
            <a:pPr algn="l"/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5791200" cy="510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</a:p>
          <a:p>
            <a:pPr marL="457200" indent="-457200" algn="l">
              <a:buAutoNum type="arabicPeriod"/>
            </a:pPr>
            <a:r>
              <a:rPr lang="en-US" sz="2400" dirty="0" smtClean="0"/>
              <a:t>Highlight the milestones that led to the sophisticated products and services we use today and history.</a:t>
            </a:r>
          </a:p>
          <a:p>
            <a:pPr marL="457200" indent="-457200" algn="l">
              <a:buAutoNum type="arabicPeriod"/>
            </a:pPr>
            <a:r>
              <a:rPr lang="en-US" sz="2400" dirty="0" smtClean="0"/>
              <a:t>Honor the achievements of the pioneers </a:t>
            </a:r>
          </a:p>
          <a:p>
            <a:pPr algn="l"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that made these advancements   </a:t>
            </a:r>
          </a:p>
          <a:p>
            <a:pPr algn="l">
              <a:tabLst>
                <a:tab pos="461963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      possible.</a:t>
            </a:r>
          </a:p>
          <a:p>
            <a:pPr marL="457200" indent="-457200" algn="l">
              <a:buAutoNum type="arabicPeriod" startAt="3"/>
              <a:tabLst>
                <a:tab pos="461963" algn="l"/>
              </a:tabLst>
            </a:pPr>
            <a:r>
              <a:rPr lang="en-US" sz="2400" dirty="0" smtClean="0"/>
              <a:t>Collect, preserve and exhibit artifacts  </a:t>
            </a:r>
          </a:p>
          <a:p>
            <a:pPr algn="l">
              <a:tabLst>
                <a:tab pos="461963" algn="l"/>
              </a:tabLst>
            </a:pPr>
            <a:r>
              <a:rPr lang="en-US" sz="2400" dirty="0" smtClean="0"/>
              <a:t>       and   documents that trace the      </a:t>
            </a:r>
          </a:p>
          <a:p>
            <a:pPr algn="l">
              <a:tabLst>
                <a:tab pos="461963" algn="l"/>
              </a:tabLst>
            </a:pPr>
            <a:r>
              <a:rPr lang="en-US" sz="2400" dirty="0" smtClean="0"/>
              <a:t>       history. Donations include Intelsat V,   </a:t>
            </a:r>
          </a:p>
          <a:p>
            <a:pPr algn="l">
              <a:tabLst>
                <a:tab pos="461963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Ariane</a:t>
            </a:r>
            <a:r>
              <a:rPr lang="en-US" sz="2400" dirty="0" smtClean="0"/>
              <a:t> V, Proton launcher, VSATs,  </a:t>
            </a:r>
          </a:p>
          <a:p>
            <a:pPr algn="l">
              <a:tabLst>
                <a:tab pos="461963" algn="l"/>
              </a:tabLst>
            </a:pPr>
            <a:r>
              <a:rPr lang="en-US" sz="2400" dirty="0"/>
              <a:t> </a:t>
            </a:r>
            <a:r>
              <a:rPr lang="en-US" sz="2400" dirty="0" smtClean="0"/>
              <a:t>      Inmarsat terminals, videos from L-M, etc.</a:t>
            </a:r>
          </a:p>
          <a:p>
            <a:pPr algn="l"/>
            <a:endParaRPr lang="en-US" sz="2400" dirty="0" smtClean="0"/>
          </a:p>
        </p:txBody>
      </p:sp>
      <p:pic>
        <p:nvPicPr>
          <p:cNvPr id="1026" name="Picture 2" descr="Intelsat 10-02 Satellite on ILS Proton Rocket Launch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400609"/>
            <a:ext cx="2057400" cy="31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tellite communication photo: Satellite de communication 5e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5499"/>
            <a:ext cx="18764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EXCITING &amp; COMPREHENSIVE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Complete story of Satellite Communications, Space Navigation, Remote Sensing &amp; Strategic Surveillance, and Weather Satellites told within a new 1200 sq. ft. display and Pioneer Hall.</a:t>
            </a:r>
          </a:p>
          <a:p>
            <a:r>
              <a:rPr lang="en-US" dirty="0" smtClean="0"/>
              <a:t>Detailed design covers history, key issues and concerns, technology and applications</a:t>
            </a:r>
          </a:p>
          <a:p>
            <a:r>
              <a:rPr lang="en-US" dirty="0" smtClean="0"/>
              <a:t>Preliminary commitments of key artifacts, models, interactive media displays from Global </a:t>
            </a:r>
            <a:r>
              <a:rPr lang="en-US" dirty="0" err="1" smtClean="0"/>
              <a:t>Satcom</a:t>
            </a:r>
            <a:r>
              <a:rPr lang="en-US" dirty="0" smtClean="0"/>
              <a:t> Inc., Hughes Network Systems/</a:t>
            </a:r>
            <a:r>
              <a:rPr lang="en-US" dirty="0" err="1" smtClean="0"/>
              <a:t>Echostar</a:t>
            </a:r>
            <a:r>
              <a:rPr lang="en-US" dirty="0" smtClean="0"/>
              <a:t>, Intelsat, Inmarsat, ILS, Lockheed Martin, Smithsonian NASM, COMARA.</a:t>
            </a:r>
          </a:p>
          <a:p>
            <a:r>
              <a:rPr lang="en-US" dirty="0" smtClean="0"/>
              <a:t>Also to be a web site and 60 page brochure for visitors and students (to promote Science Technology Engineering and Math (STEM) education. (Grant from IEEE)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-11-11_Final_NEM_Pag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-11-11_Final_NEM_Page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The National Electronics Museum</a:t>
            </a:r>
            <a:endParaRPr lang="en-US" dirty="0"/>
          </a:p>
        </p:txBody>
      </p:sp>
      <p:pic>
        <p:nvPicPr>
          <p:cNvPr id="18440" name="Picture 8" descr="DSC_36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530569">
            <a:off x="4625056" y="1779732"/>
            <a:ext cx="3886200" cy="2541588"/>
          </a:xfrm>
          <a:noFill/>
          <a:ln w="38100">
            <a:solidFill>
              <a:srgbClr val="292929"/>
            </a:solidFill>
          </a:ln>
        </p:spPr>
      </p:pic>
      <p:pic>
        <p:nvPicPr>
          <p:cNvPr id="18441" name="Picture 9" descr="DSC_367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1056501">
            <a:off x="4572000" y="4046538"/>
            <a:ext cx="3810000" cy="2430462"/>
          </a:xfrm>
          <a:noFill/>
          <a:ln w="38100">
            <a:solidFill>
              <a:srgbClr val="292929"/>
            </a:solidFill>
          </a:ln>
        </p:spPr>
      </p:pic>
      <p:pic>
        <p:nvPicPr>
          <p:cNvPr id="18447" name="Picture 15" descr="mai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04398">
            <a:off x="381000" y="1752600"/>
            <a:ext cx="3810000" cy="2724150"/>
          </a:xfrm>
          <a:prstGeom prst="rect">
            <a:avLst/>
          </a:prstGeom>
          <a:noFill/>
          <a:ln w="38100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18442" name="Picture 10" descr="DSC_369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 rot="551754">
            <a:off x="457200" y="4267200"/>
            <a:ext cx="3810000" cy="2244725"/>
          </a:xfrm>
          <a:noFill/>
          <a:ln w="38100">
            <a:solidFill>
              <a:srgbClr val="292929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About the National Electronics Museum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National Electronics Museum is a place like no other.</a:t>
            </a:r>
          </a:p>
          <a:p>
            <a:pPr marL="0" indent="0">
              <a:buNone/>
            </a:pPr>
            <a:r>
              <a:rPr lang="en-US" sz="2400" dirty="0"/>
              <a:t>Only here can visitors can learn about the history of defense,</a:t>
            </a:r>
          </a:p>
          <a:p>
            <a:pPr marL="0" indent="0">
              <a:buNone/>
            </a:pPr>
            <a:r>
              <a:rPr lang="en-US" sz="2400" dirty="0"/>
              <a:t>system and space electronics, see cutting edge technology,</a:t>
            </a:r>
          </a:p>
          <a:p>
            <a:pPr marL="0" indent="0">
              <a:buNone/>
            </a:pPr>
            <a:r>
              <a:rPr lang="en-US" sz="2400" dirty="0"/>
              <a:t>and experience the wonders electronics and magnetism. The</a:t>
            </a:r>
          </a:p>
          <a:p>
            <a:pPr marL="0" indent="0">
              <a:buNone/>
            </a:pPr>
            <a:r>
              <a:rPr lang="en-US" sz="2400" dirty="0"/>
              <a:t>museum offers exhibits on radar, radio, electronic warfare,</a:t>
            </a:r>
          </a:p>
          <a:p>
            <a:pPr marL="0" indent="0">
              <a:buNone/>
            </a:pPr>
            <a:r>
              <a:rPr lang="en-US" sz="2400" dirty="0"/>
              <a:t>satellite communications, infrared sensing, and sonar. Hands</a:t>
            </a:r>
          </a:p>
          <a:p>
            <a:pPr marL="0" indent="0">
              <a:buNone/>
            </a:pPr>
            <a:r>
              <a:rPr lang="en-US" sz="2400" dirty="0"/>
              <a:t>on exhibits allow visitors to recreate pioneer experiments in</a:t>
            </a:r>
          </a:p>
          <a:p>
            <a:pPr marL="0" indent="0">
              <a:buNone/>
            </a:pPr>
            <a:r>
              <a:rPr lang="en-US" sz="2400" dirty="0"/>
              <a:t>electricity, learn how to generate store and use electricity and</a:t>
            </a:r>
          </a:p>
          <a:p>
            <a:pPr marL="0" indent="0">
              <a:buNone/>
            </a:pPr>
            <a:r>
              <a:rPr lang="en-US" sz="2400" dirty="0"/>
              <a:t>manipulate electromagnetic radiation to communicate and</a:t>
            </a:r>
          </a:p>
          <a:p>
            <a:pPr marL="0" indent="0">
              <a:buNone/>
            </a:pPr>
            <a:r>
              <a:rPr lang="en-US" sz="2400" dirty="0"/>
              <a:t>explore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50530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WHY THE NEM IS THE BEST FIT?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43" y="3352800"/>
            <a:ext cx="358364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257800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Greater DC Area </a:t>
            </a:r>
            <a:r>
              <a:rPr lang="en-US" sz="2000" dirty="0" smtClean="0"/>
              <a:t>– NEM is a museum in the greater DC area that is connected to the civil, strategic and governmentally-based space industry, and it has an established set of effective and interactive educational programs. </a:t>
            </a:r>
          </a:p>
          <a:p>
            <a:endParaRPr lang="en-US" sz="2000" dirty="0" smtClean="0"/>
          </a:p>
          <a:p>
            <a:r>
              <a:rPr lang="en-US" sz="2000" b="1" u="sng" dirty="0" smtClean="0"/>
              <a:t>Professional Management </a:t>
            </a:r>
            <a:r>
              <a:rPr lang="en-US" sz="2000" dirty="0" smtClean="0"/>
              <a:t>:  NEM has the experience to develop a professional exhibit that tells the story of “Satellites Transforming Society” effectively and compellingly with a permanent rather than a temporary display.</a:t>
            </a:r>
          </a:p>
          <a:p>
            <a:endParaRPr lang="en-US" sz="2000" b="1" u="sng" dirty="0" smtClean="0"/>
          </a:p>
          <a:p>
            <a:r>
              <a:rPr lang="en-US" sz="2000" b="1" u="sng" dirty="0" smtClean="0"/>
              <a:t>Strong Student STEM program already </a:t>
            </a:r>
          </a:p>
          <a:p>
            <a:pPr marL="0" indent="0">
              <a:buNone/>
              <a:tabLst>
                <a:tab pos="346075" algn="l"/>
              </a:tabLst>
            </a:pPr>
            <a:r>
              <a:rPr lang="en-US" sz="2000" b="1" dirty="0"/>
              <a:t>	</a:t>
            </a:r>
            <a:r>
              <a:rPr lang="en-US" sz="2000" b="1" u="sng" dirty="0" smtClean="0"/>
              <a:t>in place.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490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The Satellite Gallery  at the National Electronics Museum</vt:lpstr>
      <vt:lpstr>THE VISION</vt:lpstr>
      <vt:lpstr>EXCITING &amp; COMPREHENSIVE DESIGN</vt:lpstr>
      <vt:lpstr>PowerPoint Presentation</vt:lpstr>
      <vt:lpstr>PowerPoint Presentation</vt:lpstr>
      <vt:lpstr>The National Electronics Museum</vt:lpstr>
      <vt:lpstr>About the National Electronics Museum</vt:lpstr>
      <vt:lpstr>WHY THE NEM IS THE BEST FIT?</vt:lpstr>
      <vt:lpstr>Museum Floor Plan</vt:lpstr>
      <vt:lpstr>Budget and Fund Raising</vt:lpstr>
      <vt:lpstr>Recognition 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Space Gallery Project  at the National Electronics Museum</dc:title>
  <dc:creator>Owner</dc:creator>
  <cp:lastModifiedBy>Windows User</cp:lastModifiedBy>
  <cp:revision>60</cp:revision>
  <cp:lastPrinted>2012-09-18T18:50:21Z</cp:lastPrinted>
  <dcterms:created xsi:type="dcterms:W3CDTF">2006-08-16T00:00:00Z</dcterms:created>
  <dcterms:modified xsi:type="dcterms:W3CDTF">2013-10-23T22:15:50Z</dcterms:modified>
</cp:coreProperties>
</file>